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72" r:id="rId4"/>
    <p:sldId id="278" r:id="rId5"/>
    <p:sldId id="270" r:id="rId6"/>
    <p:sldId id="271" r:id="rId7"/>
    <p:sldId id="273" r:id="rId8"/>
    <p:sldId id="274" r:id="rId9"/>
    <p:sldId id="275" r:id="rId10"/>
    <p:sldId id="27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0FF9-8F93-4526-B4AD-74348A206E3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6D23-F1A2-47DC-BD9F-3CBD203B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0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476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64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298" y="38566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304" y="360664"/>
            <a:ext cx="2743200" cy="365125"/>
          </a:xfrm>
        </p:spPr>
        <p:txBody>
          <a:bodyPr/>
          <a:lstStyle/>
          <a:p>
            <a:fld id="{FFE185EE-4932-47A9-B353-368B01B3AA9C}" type="datetime1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2853" y="5812340"/>
            <a:ext cx="4114800" cy="365125"/>
          </a:xfrm>
        </p:spPr>
        <p:txBody>
          <a:bodyPr/>
          <a:lstStyle/>
          <a:p>
            <a:r>
              <a:rPr lang="en-US" dirty="0" smtClean="0"/>
              <a:t>ADHD-Care  - Kick off meeting - Belgrade,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9106" y="372239"/>
            <a:ext cx="2743200" cy="365125"/>
          </a:xfrm>
        </p:spPr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67" y="115747"/>
            <a:ext cx="5102794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6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45AB-B34D-4896-8396-D829A83EFBC8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91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376C-5721-4634-890F-A48A576C19AA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0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E491-D59B-4F69-9D3F-A8779991EB39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37385" y="6310051"/>
            <a:ext cx="4114800" cy="365125"/>
          </a:xfrm>
        </p:spPr>
        <p:txBody>
          <a:bodyPr/>
          <a:lstStyle/>
          <a:p>
            <a:r>
              <a:rPr lang="en-US" dirty="0" smtClean="0"/>
              <a:t>ADHD-Care  - Kick off meeting - Belgrade,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8734" y="5856242"/>
            <a:ext cx="4480553" cy="9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73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4FB1-3A5B-4019-A241-E5F3715CA6FF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6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770C-E070-4EC8-A8E2-5C3DAA3C984C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24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D963-D4B9-4C2F-9533-BCB283579B74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3403-63D3-4505-8CE2-31B2329F7CCC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73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9B7A-3B03-43E0-9656-7B5C635EFBCA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6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4893-AD9A-4B18-A522-C628ECCA9A8A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3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0485-F2A6-4A76-BA77-B9256C074AD9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EF4A-0AC5-46B6-929A-474FB21C485F}" type="datetime1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ADHD-Care  - Kick off meeting - Belgrade,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365D-14C9-42C4-B212-5E370FFE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gelsiz.deu.edu.tr/duyurular/dikkat-eksikligi-ve-hiperaktivite-bozuklugu-dehb/" TargetMode="External"/><Relationship Id="rId3" Type="http://schemas.openxmlformats.org/officeDocument/2006/relationships/hyperlink" Target="http://www.umraniye.gov.tr/egit-donat-riski-azalt" TargetMode="External"/><Relationship Id="rId7" Type="http://schemas.openxmlformats.org/officeDocument/2006/relationships/hyperlink" Target="http://www.eba.gov.tr/haber/1547495072" TargetMode="External"/><Relationship Id="rId2" Type="http://schemas.openxmlformats.org/officeDocument/2006/relationships/hyperlink" Target="http://skibrislioglu.meb.k12.tr/icerikler/dikkat-eksikligi-hiperaktivite-bozuklugu-egitim-sureci_313815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ber61.net/egitim/trabzon-ulku-ogretimden-ornek-proje-h241586.html" TargetMode="External"/><Relationship Id="rId5" Type="http://schemas.openxmlformats.org/officeDocument/2006/relationships/hyperlink" Target="http://ereglitml.meb.k12.tr/icerikler/dehb-konulu-ab-projesi-kapsaminda-almanya-ve-hollanda-ziyaretleri-tamamlandi_4912650.html" TargetMode="External"/><Relationship Id="rId4" Type="http://schemas.openxmlformats.org/officeDocument/2006/relationships/hyperlink" Target="http://www.gundem67.com/yasam/eregli-heyeti-yurtdisindan-dondu-h16814.html" TargetMode="External"/><Relationship Id="rId9" Type="http://schemas.openxmlformats.org/officeDocument/2006/relationships/hyperlink" Target="https://orgm.meb.gov.tr/www/dikkat-eksikligi-ve-hiperaktivite-bozuklugu-olan-bireyler-icin-yayinlar/icerik/42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ADHD – </a:t>
            </a:r>
            <a:r>
              <a:rPr lang="ro-RO" sz="3600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are</a:t>
            </a:r>
            <a:b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b="1" dirty="0"/>
              <a:t>Exchanging Good Practices for people with Attention Deficit Hyperactivity Disorder (ADHD) and their caregivers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o-RO" sz="2800" b="1" dirty="0" smtClean="0"/>
              <a:t> </a:t>
            </a:r>
            <a:r>
              <a:rPr lang="ro-RO" sz="2800" b="1" dirty="0"/>
              <a:t/>
            </a:r>
            <a:br>
              <a:rPr lang="ro-RO" sz="2800" b="1" dirty="0"/>
            </a:b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22698" y="3323281"/>
            <a:ext cx="9144000" cy="105059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KEMER MİLLİ EĞİTİM MÜDÜRLÜĞÜ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KIM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ADHD-Care  - Kick off meeting - Belgrade, 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720" y="228600"/>
            <a:ext cx="1948543" cy="17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eba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 descr="EBA Logo Değişikliğ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4191000"/>
            <a:ext cx="204216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Dosya:Fatih Logo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30041"/>
            <a:ext cx="2088252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http://okullarhayatolsun.meb.gov.tr/isDosyalar/2015/10/12/galeri_okullar-hayat-olsun-_nawG.jpg"/>
          <p:cNvPicPr/>
          <p:nvPr/>
        </p:nvPicPr>
        <p:blipFill>
          <a:blip r:embed="rId6"/>
          <a:srcRect l="10449" r="9948"/>
          <a:stretch>
            <a:fillRect/>
          </a:stretch>
        </p:blipFill>
        <p:spPr bwMode="auto">
          <a:xfrm>
            <a:off x="4465320" y="0"/>
            <a:ext cx="3139440" cy="13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14 Kasım Dünya Diyabet Günü Haftasında Okullarda Yapılacak Olan Diyabet ve Şişmanlık/Sağlıklı Beslenme Eğitim Videolarına ve Dökümanlara Buradan Ulaşabilirsiniz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" y="2773680"/>
            <a:ext cx="146304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Okul Sağlığı Web Sitesi ve Logosu"/>
          <p:cNvPicPr/>
          <p:nvPr/>
        </p:nvPicPr>
        <p:blipFill>
          <a:blip r:embed="rId8"/>
          <a:srcRect l="21911" r="19025" b="8186"/>
          <a:stretch>
            <a:fillRect/>
          </a:stretch>
        </p:blipFill>
        <p:spPr bwMode="auto">
          <a:xfrm>
            <a:off x="7873849" y="228599"/>
            <a:ext cx="1361592" cy="15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Resim" descr="hayat boyu öğrenme ile ilgili görsel sonucu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3040" y="4389121"/>
            <a:ext cx="216408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7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838200" y="289560"/>
            <a:ext cx="10515600" cy="588740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hlinkClick r:id="rId2"/>
              </a:rPr>
              <a:t>1-http://skibrislioglu.meb.k12.tr/icerikler/dikkat-eksikligi-hiperaktivite-bozuklugu-egitim-sureci_3138156.html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2-</a:t>
            </a:r>
            <a:r>
              <a:rPr lang="tr-TR" dirty="0" smtClean="0">
                <a:hlinkClick r:id="rId3"/>
              </a:rPr>
              <a:t> http://www.</a:t>
            </a:r>
            <a:r>
              <a:rPr lang="tr-TR" dirty="0" err="1" smtClean="0">
                <a:hlinkClick r:id="rId3"/>
              </a:rPr>
              <a:t>umraniye</a:t>
            </a:r>
            <a:r>
              <a:rPr lang="tr-TR" dirty="0" smtClean="0">
                <a:hlinkClick r:id="rId3"/>
              </a:rPr>
              <a:t>.gov.tr/</a:t>
            </a:r>
            <a:r>
              <a:rPr lang="tr-TR" dirty="0" err="1" smtClean="0">
                <a:hlinkClick r:id="rId3"/>
              </a:rPr>
              <a:t>egit</a:t>
            </a:r>
            <a:r>
              <a:rPr lang="tr-TR" dirty="0" smtClean="0">
                <a:hlinkClick r:id="rId3"/>
              </a:rPr>
              <a:t>-donat-riski-azalt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3-</a:t>
            </a:r>
            <a:r>
              <a:rPr lang="tr-TR" dirty="0" smtClean="0">
                <a:hlinkClick r:id="rId4"/>
              </a:rPr>
              <a:t> http://www.gundem67.com/yasam/</a:t>
            </a:r>
            <a:r>
              <a:rPr lang="tr-TR" dirty="0" err="1" smtClean="0">
                <a:hlinkClick r:id="rId4"/>
              </a:rPr>
              <a:t>eregli</a:t>
            </a:r>
            <a:r>
              <a:rPr lang="tr-TR" dirty="0" smtClean="0">
                <a:hlinkClick r:id="rId4"/>
              </a:rPr>
              <a:t>-heyeti-</a:t>
            </a:r>
            <a:r>
              <a:rPr lang="tr-TR" dirty="0" err="1" smtClean="0">
                <a:hlinkClick r:id="rId4"/>
              </a:rPr>
              <a:t>yurtdisindan</a:t>
            </a:r>
            <a:r>
              <a:rPr lang="tr-TR" dirty="0" smtClean="0">
                <a:hlinkClick r:id="rId4"/>
              </a:rPr>
              <a:t>-dondu-h16814.html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4-</a:t>
            </a:r>
            <a:r>
              <a:rPr lang="tr-TR" dirty="0" smtClean="0">
                <a:hlinkClick r:id="rId5"/>
              </a:rPr>
              <a:t> http://ereglitml.meb.k12.tr/icerikler/dehb-konulu-ab-projesi-kapsaminda-almanya-ve-hollanda-ziyaretleri-tamamlandi_4912650.html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5-</a:t>
            </a:r>
            <a:r>
              <a:rPr lang="tr-TR" dirty="0" smtClean="0">
                <a:hlinkClick r:id="rId6"/>
              </a:rPr>
              <a:t> </a:t>
            </a:r>
            <a:r>
              <a:rPr lang="tr-TR" dirty="0" smtClean="0">
                <a:hlinkClick r:id="rId7"/>
              </a:rPr>
              <a:t>http://www.</a:t>
            </a:r>
            <a:r>
              <a:rPr lang="tr-TR" dirty="0" err="1" smtClean="0">
                <a:hlinkClick r:id="rId7"/>
              </a:rPr>
              <a:t>eba</a:t>
            </a:r>
            <a:r>
              <a:rPr lang="tr-TR" dirty="0" smtClean="0">
                <a:hlinkClick r:id="rId7"/>
              </a:rPr>
              <a:t>.gov.tr/haber/1547495072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6- </a:t>
            </a:r>
            <a:r>
              <a:rPr lang="tr-TR" dirty="0" smtClean="0">
                <a:hlinkClick r:id="rId8"/>
              </a:rPr>
              <a:t>http://engelsiz.</a:t>
            </a:r>
            <a:r>
              <a:rPr lang="tr-TR" dirty="0" err="1" smtClean="0">
                <a:hlinkClick r:id="rId8"/>
              </a:rPr>
              <a:t>deu</a:t>
            </a:r>
            <a:r>
              <a:rPr lang="tr-TR" dirty="0" smtClean="0">
                <a:hlinkClick r:id="rId8"/>
              </a:rPr>
              <a:t>.edu.tr/duyurular/dikkat-</a:t>
            </a:r>
            <a:r>
              <a:rPr lang="tr-TR" dirty="0" err="1" smtClean="0">
                <a:hlinkClick r:id="rId8"/>
              </a:rPr>
              <a:t>eksikligi</a:t>
            </a:r>
            <a:r>
              <a:rPr lang="tr-TR" dirty="0" smtClean="0">
                <a:hlinkClick r:id="rId8"/>
              </a:rPr>
              <a:t>-ve-</a:t>
            </a:r>
            <a:r>
              <a:rPr lang="tr-TR" dirty="0" err="1" smtClean="0">
                <a:hlinkClick r:id="rId8"/>
              </a:rPr>
              <a:t>hiperaktivite</a:t>
            </a:r>
            <a:r>
              <a:rPr lang="tr-TR" dirty="0" smtClean="0">
                <a:hlinkClick r:id="rId8"/>
              </a:rPr>
              <a:t>-</a:t>
            </a:r>
            <a:r>
              <a:rPr lang="tr-TR" dirty="0" err="1" smtClean="0">
                <a:hlinkClick r:id="rId8"/>
              </a:rPr>
              <a:t>bozuklugu</a:t>
            </a:r>
            <a:r>
              <a:rPr lang="tr-TR" dirty="0" smtClean="0">
                <a:hlinkClick r:id="rId8"/>
              </a:rPr>
              <a:t>-</a:t>
            </a:r>
            <a:r>
              <a:rPr lang="tr-TR" dirty="0" err="1" smtClean="0">
                <a:hlinkClick r:id="rId8"/>
              </a:rPr>
              <a:t>dehb</a:t>
            </a:r>
            <a:r>
              <a:rPr lang="tr-TR" dirty="0" smtClean="0">
                <a:hlinkClick r:id="rId8"/>
              </a:rPr>
              <a:t>/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7-</a:t>
            </a:r>
            <a:r>
              <a:rPr lang="tr-TR" dirty="0" smtClean="0">
                <a:hlinkClick r:id="rId9"/>
              </a:rPr>
              <a:t> https://orgm.meb.gov.tr/www/dikkat-eksikligi-ve-hiperaktivite-bozuklugu-olan-bireyler-icin-yayinlar/icerik/429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792480" y="987425"/>
            <a:ext cx="10515600" cy="4351338"/>
          </a:xfrm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Suna </a:t>
            </a:r>
            <a:r>
              <a:rPr lang="tr-TR" dirty="0" smtClean="0"/>
              <a:t>TOKALI        </a:t>
            </a:r>
            <a:r>
              <a:rPr lang="tr-TR" dirty="0" smtClean="0"/>
              <a:t>Bilişim Teknolojileri Öğretmeni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Melahat ABRA     </a:t>
            </a:r>
            <a:r>
              <a:rPr lang="tr-TR" dirty="0" smtClean="0"/>
              <a:t>İngilizce </a:t>
            </a:r>
            <a:r>
              <a:rPr lang="tr-TR" dirty="0" err="1" smtClean="0"/>
              <a:t>Öğrtemin</a:t>
            </a:r>
            <a:endParaRPr lang="tr-TR" dirty="0"/>
          </a:p>
        </p:txBody>
      </p:sp>
      <p:sp>
        <p:nvSpPr>
          <p:cNvPr id="2050" name="AutoShape 2" descr="meb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meb logo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815" y="444970"/>
            <a:ext cx="3227705" cy="181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pic>
        <p:nvPicPr>
          <p:cNvPr id="6" name="5 İçerik Yer Tutucusu" descr="Bütünleştirici Eğitimin Güçlendirilmesi Projesi (BEGEP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4880" y="667703"/>
            <a:ext cx="10149839" cy="486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22960" y="880745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smtClean="0">
                <a:solidFill>
                  <a:srgbClr val="FF0000"/>
                </a:solidFill>
                <a:latin typeface="Baskerville Old Face" pitchFamily="18" charset="0"/>
              </a:rPr>
              <a:t>KEMER İLÇE MİLLİ EĞİTİM MÜDÜRLÜĞÜ</a:t>
            </a:r>
          </a:p>
          <a:p>
            <a:pPr algn="ctr">
              <a:buNone/>
            </a:pPr>
            <a:r>
              <a:rPr lang="tr-TR" sz="4000" dirty="0" smtClean="0">
                <a:solidFill>
                  <a:srgbClr val="FF0000"/>
                </a:solidFill>
                <a:latin typeface="Baskerville Old Face" pitchFamily="18" charset="0"/>
              </a:rPr>
              <a:t>&amp;</a:t>
            </a:r>
          </a:p>
          <a:p>
            <a:pPr algn="ctr">
              <a:buNone/>
            </a:pPr>
            <a:r>
              <a:rPr lang="tr-TR" sz="4000" dirty="0" smtClean="0">
                <a:solidFill>
                  <a:srgbClr val="FF0000"/>
                </a:solidFill>
                <a:latin typeface="Baskerville Old Face" pitchFamily="18" charset="0"/>
              </a:rPr>
              <a:t>ADHD-CARE</a:t>
            </a:r>
          </a:p>
          <a:p>
            <a:pPr algn="ctr">
              <a:buNone/>
            </a:pPr>
            <a:endParaRPr lang="tr-TR" sz="40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40" y="3142839"/>
            <a:ext cx="2497183" cy="22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Görüntünün olası içeriği: yazı"/>
          <p:cNvPicPr/>
          <p:nvPr/>
        </p:nvPicPr>
        <p:blipFill>
          <a:blip r:embed="rId3"/>
          <a:srcRect t="19787" b="15284"/>
          <a:stretch>
            <a:fillRect/>
          </a:stretch>
        </p:blipFill>
        <p:spPr bwMode="auto">
          <a:xfrm>
            <a:off x="8122921" y="3048000"/>
            <a:ext cx="25603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pic>
        <p:nvPicPr>
          <p:cNvPr id="6" name="5 Resim" descr="Görüntünün olası içeriği: yazı"/>
          <p:cNvPicPr/>
          <p:nvPr/>
        </p:nvPicPr>
        <p:blipFill>
          <a:blip r:embed="rId2"/>
          <a:srcRect t="19787" b="15284"/>
          <a:stretch>
            <a:fillRect/>
          </a:stretch>
        </p:blipFill>
        <p:spPr bwMode="auto">
          <a:xfrm>
            <a:off x="1524000" y="548640"/>
            <a:ext cx="886968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22960" y="880745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40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>
              <a:buNone/>
            </a:pPr>
            <a:endParaRPr lang="tr-TR" sz="40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Baskerville Old Face" pitchFamily="18" charset="0"/>
              </a:rPr>
              <a:t>BU PROJEDEKİ TEMEL HEDEF VE GÖREVLERİMİZ</a:t>
            </a:r>
            <a:endParaRPr lang="tr-TR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792480" y="804544"/>
            <a:ext cx="10515600" cy="475805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tr-TR" dirty="0" smtClean="0"/>
              <a:t>ANNE BABA EĞİTİMİ adı altında tanısı konmuş öğrencilerin ailelerine “ DEHB hakkında ve çocuğa tutumlar” konusunda bilgilendirme </a:t>
            </a:r>
            <a:r>
              <a:rPr lang="tr-TR" dirty="0" smtClean="0"/>
              <a:t>amaçlı Akdeniz Üniversitesi’nden bir </a:t>
            </a:r>
            <a:r>
              <a:rPr lang="tr-TR" dirty="0" smtClean="0"/>
              <a:t>uzman tarafından seminer düzenlenmesi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Tanısı konmuş </a:t>
            </a:r>
            <a:r>
              <a:rPr lang="tr-TR" dirty="0" err="1" smtClean="0"/>
              <a:t>DEHB’li</a:t>
            </a:r>
            <a:r>
              <a:rPr lang="tr-TR" dirty="0" smtClean="0"/>
              <a:t> öğrenciler için Okul başarısı ile sosyal uyum düzeylerini artırmaya yönelik “Öğretmen ve Okul Personeli Eğitimi” ve “Akran Eğitimi” planlanması</a:t>
            </a:r>
          </a:p>
          <a:p>
            <a:pPr lvl="0"/>
            <a:endParaRPr lang="tr-TR" dirty="0" smtClean="0"/>
          </a:p>
          <a:p>
            <a:pPr lvl="0" algn="just"/>
            <a:r>
              <a:rPr lang="tr-TR" dirty="0" smtClean="0"/>
              <a:t>Eğitim-öğretim ortamları ve programlarının yapılandırılması adına eğitim öğretim saatleri dışında gönüllü eğitmenlerle </a:t>
            </a:r>
            <a:r>
              <a:rPr lang="tr-TR" dirty="0" err="1" smtClean="0"/>
              <a:t>DEHB’li</a:t>
            </a:r>
            <a:r>
              <a:rPr lang="tr-TR" dirty="0" smtClean="0"/>
              <a:t> öğrencilere “Dikkat Toplama” ve “Sosyal Beceri” </a:t>
            </a:r>
            <a:r>
              <a:rPr lang="tr-TR" dirty="0" smtClean="0"/>
              <a:t>eğitimi </a:t>
            </a:r>
            <a:r>
              <a:rPr lang="tr-TR" dirty="0" smtClean="0"/>
              <a:t>verilmesi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38200" y="716280"/>
            <a:ext cx="10515600" cy="5460683"/>
          </a:xfrm>
        </p:spPr>
        <p:txBody>
          <a:bodyPr/>
          <a:lstStyle/>
          <a:p>
            <a:pPr lvl="0" algn="just"/>
            <a:r>
              <a:rPr lang="tr-TR" dirty="0" smtClean="0"/>
              <a:t>Sınıf içi ve ev ortamında oyun ve aktivite çalışmaları ile dikkat egzersizlerinin uygulanması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İlçemizde eğitim gören 8025 öğrencidir. </a:t>
            </a:r>
            <a:r>
              <a:rPr lang="tr-TR" dirty="0" err="1" smtClean="0"/>
              <a:t>DEHB’li</a:t>
            </a:r>
            <a:r>
              <a:rPr lang="tr-TR" dirty="0" smtClean="0"/>
              <a:t> iki öğrencimiz mevcuttur. Bu öğrencilerin öğretmenleri ve ebeveynleri için </a:t>
            </a:r>
            <a:r>
              <a:rPr lang="tr-TR" b="1" dirty="0" err="1" smtClean="0"/>
              <a:t>Conners</a:t>
            </a:r>
            <a:r>
              <a:rPr lang="tr-TR" b="1" dirty="0" smtClean="0"/>
              <a:t> Ebeveyn Değerlendirme ve </a:t>
            </a:r>
            <a:r>
              <a:rPr lang="tr-TR" b="1" dirty="0" err="1" smtClean="0"/>
              <a:t>Conners</a:t>
            </a:r>
            <a:r>
              <a:rPr lang="tr-TR" b="1" dirty="0" smtClean="0"/>
              <a:t> Öğretmen Değerlendirme Ölçeklerinin 1. 2. 3. 4. Maddelerdeki eğitimlerden önce ve sonra doldurularak izlenim ölçeği oluşturularak sonuçların paylaşılması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Yapılan her eğitim sonrası </a:t>
            </a:r>
            <a:r>
              <a:rPr lang="tr-TR" dirty="0" err="1" smtClean="0"/>
              <a:t>DEHB’li</a:t>
            </a:r>
            <a:r>
              <a:rPr lang="tr-TR" dirty="0" smtClean="0"/>
              <a:t> öğrenciler için izleme ve değerlendirme çalışmasının uzman rehber öğretmenler tarafından yapılması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0444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tr-TR" dirty="0" err="1" smtClean="0"/>
              <a:t>DEHB’li</a:t>
            </a:r>
            <a:r>
              <a:rPr lang="tr-TR" dirty="0" smtClean="0"/>
              <a:t> öğrencilerin Eğitimde Yasal Haklarının sosyal medya ortamlarında kampanya yapılması (</a:t>
            </a:r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 smtClean="0"/>
              <a:t>, </a:t>
            </a:r>
            <a:r>
              <a:rPr lang="tr-TR" dirty="0" err="1" smtClean="0"/>
              <a:t>instagram</a:t>
            </a:r>
            <a:r>
              <a:rPr lang="tr-TR" dirty="0" smtClean="0"/>
              <a:t>, web site)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Tüm okullarımdaki panolara DEHB </a:t>
            </a:r>
            <a:r>
              <a:rPr lang="tr-TR" dirty="0" err="1" smtClean="0"/>
              <a:t>farkındalığı</a:t>
            </a:r>
            <a:r>
              <a:rPr lang="tr-TR" dirty="0" smtClean="0"/>
              <a:t> yaratmak için afişlerin asılması</a:t>
            </a:r>
          </a:p>
          <a:p>
            <a:pPr lvl="0"/>
            <a:endParaRPr lang="tr-TR" dirty="0" smtClean="0"/>
          </a:p>
          <a:p>
            <a:pPr lvl="0" algn="just"/>
            <a:r>
              <a:rPr lang="tr-TR" dirty="0" smtClean="0"/>
              <a:t>İlçe Milli Eğitim Müdürlüğü olarak “T.C. Milli Eğitim Bakanlığı Özel Eğitim Rehberlik ve Danışma Hizmetleri Genel Müdürlüğü tarafından hazırlanan Dikkat Eksikliği ve </a:t>
            </a:r>
            <a:r>
              <a:rPr lang="tr-TR" dirty="0" err="1" smtClean="0"/>
              <a:t>Hiperaktivite</a:t>
            </a:r>
            <a:r>
              <a:rPr lang="tr-TR" dirty="0" smtClean="0"/>
              <a:t> bozukluğu olan çocukların eğitiminde öğretmen el kitabı” </a:t>
            </a:r>
            <a:r>
              <a:rPr lang="tr-TR" dirty="0" err="1" smtClean="0"/>
              <a:t>nın</a:t>
            </a:r>
            <a:r>
              <a:rPr lang="tr-TR" dirty="0" smtClean="0"/>
              <a:t> </a:t>
            </a:r>
            <a:r>
              <a:rPr lang="tr-TR" dirty="0" err="1" smtClean="0"/>
              <a:t>DEHB’li</a:t>
            </a:r>
            <a:r>
              <a:rPr lang="tr-TR" dirty="0" smtClean="0"/>
              <a:t> öğrencilerin öğretmenlerine temin edilmesi.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lvl="0" algn="just"/>
            <a:r>
              <a:rPr lang="tr-TR" dirty="0" smtClean="0"/>
              <a:t>Rehberlik ve Araştırma Merkezlerinde egzersiz hazırlama çalışma gruplarının hazırladığı egzersizlerle </a:t>
            </a:r>
            <a:r>
              <a:rPr lang="tr-TR" dirty="0" err="1" smtClean="0"/>
              <a:t>DEHB’li</a:t>
            </a:r>
            <a:r>
              <a:rPr lang="tr-TR" dirty="0" smtClean="0"/>
              <a:t> bireylerle okul içinde çalışma yapılması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İyi Uygulama Örneklerini içeren </a:t>
            </a:r>
            <a:r>
              <a:rPr lang="tr-TR" dirty="0" err="1" smtClean="0"/>
              <a:t>DEHB’e</a:t>
            </a:r>
            <a:r>
              <a:rPr lang="tr-TR" dirty="0" smtClean="0"/>
              <a:t> dair </a:t>
            </a:r>
            <a:r>
              <a:rPr lang="tr-TR" dirty="0" smtClean="0"/>
              <a:t>broşür hazırlanması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Yapılacak tüm çalışmaların kurumsal resmi web sitesinde yayınlanması</a:t>
            </a:r>
          </a:p>
          <a:p>
            <a:pPr lvl="0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Yerel basında projenin içeriğine uygun </a:t>
            </a:r>
            <a:r>
              <a:rPr lang="tr-TR" dirty="0" smtClean="0"/>
              <a:t>bir uzman tarafından köşe yazısının </a:t>
            </a:r>
            <a:r>
              <a:rPr lang="tr-TR" dirty="0" smtClean="0"/>
              <a:t>yayınlanması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ADHD-Care  - Kick off meeting - Belgrade, 2020</a:t>
            </a:r>
            <a:endParaRPr lang="en-US" dirty="0"/>
          </a:p>
        </p:txBody>
      </p:sp>
      <p:pic>
        <p:nvPicPr>
          <p:cNvPr id="8" name="7 Resim" descr="dehb ile ilgili afiş ile ilgili görsel sonuc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536" y="844356"/>
            <a:ext cx="3800904" cy="22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dehb ile ilgili gazete haberi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524710"/>
            <a:ext cx="3330764" cy="27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https://www.irfanokullari.com/cio/resim/medya/buyuk/atakent-kampusumuzde-dehb-semineri-gerceklestirildi-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5029" y="3775379"/>
            <a:ext cx="2857142" cy="214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17-10-20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17" y="3910964"/>
            <a:ext cx="3532823" cy="172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Resim" descr="17-10-20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7257" y="4093845"/>
            <a:ext cx="2859405" cy="15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25-12-2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9839" y="746760"/>
            <a:ext cx="3034961" cy="2143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420</Words>
  <Application>Microsoft Office PowerPoint</Application>
  <PresentationFormat>Özel</PresentationFormat>
  <Paragraphs>56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Theme</vt:lpstr>
      <vt:lpstr>ADHD – Care Exchanging Good Practices for people with Attention Deficit Hyperactivity Disorder (ADHD) and their caregivers  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- Care</dc:title>
  <dc:creator>Nadja</dc:creator>
  <cp:lastModifiedBy>Suna</cp:lastModifiedBy>
  <cp:revision>35</cp:revision>
  <dcterms:created xsi:type="dcterms:W3CDTF">2020-01-19T12:18:15Z</dcterms:created>
  <dcterms:modified xsi:type="dcterms:W3CDTF">2020-02-23T09:32:36Z</dcterms:modified>
</cp:coreProperties>
</file>